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5" r:id="rId3"/>
    <p:sldId id="276" r:id="rId4"/>
    <p:sldId id="278" r:id="rId5"/>
    <p:sldId id="274" r:id="rId6"/>
    <p:sldId id="292" r:id="rId7"/>
    <p:sldId id="293" r:id="rId8"/>
    <p:sldId id="291" r:id="rId9"/>
    <p:sldId id="290" r:id="rId10"/>
    <p:sldId id="282" r:id="rId11"/>
    <p:sldId id="283" r:id="rId12"/>
    <p:sldId id="284" r:id="rId13"/>
    <p:sldId id="286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uck Bunti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62" autoAdjust="0"/>
  </p:normalViewPr>
  <p:slideViewPr>
    <p:cSldViewPr snapToGrid="0" snapToObjects="1">
      <p:cViewPr varScale="1">
        <p:scale>
          <a:sx n="158" d="100"/>
          <a:sy n="158" d="100"/>
        </p:scale>
        <p:origin x="188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charlesbunting:Downloads:FY14-FY99%20SP%20Expenditure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charlesbunting:Downloads:FY14-FY99%20SP%20Expenditures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charlesbunting:Downloads:FY14-FY99%20SP%20Expenditures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Macintosh%20HD:Users:charlesbunting:Downloads:FY14-FY99%20SP%20Expenditures_Buntin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'CEAT by Dept'!$A$6</c:f>
              <c:strCache>
                <c:ptCount val="1"/>
                <c:pt idx="0">
                  <c:v>CHE</c:v>
                </c:pt>
              </c:strCache>
            </c:strRef>
          </c:tx>
          <c:marker>
            <c:symbol val="none"/>
          </c:marker>
          <c:cat>
            <c:multiLvlStrRef>
              <c:f>'CEAT by Dept'!$B$4:$F$5</c:f>
              <c:multiLvlStrCache>
                <c:ptCount val="5"/>
                <c:lvl>
                  <c:pt idx="0">
                    <c:v>0.00 </c:v>
                  </c:pt>
                  <c:pt idx="1">
                    <c:v>0.00 </c:v>
                  </c:pt>
                  <c:pt idx="2">
                    <c:v>0.00 </c:v>
                  </c:pt>
                  <c:pt idx="3">
                    <c:v>0.00 </c:v>
                  </c:pt>
                  <c:pt idx="4">
                    <c:v>0.00 </c:v>
                  </c:pt>
                </c:lvl>
                <c:lvl>
                  <c:pt idx="0">
                    <c:v>FY14</c:v>
                  </c:pt>
                  <c:pt idx="1">
                    <c:v>FY13</c:v>
                  </c:pt>
                  <c:pt idx="2">
                    <c:v>FY12</c:v>
                  </c:pt>
                  <c:pt idx="3">
                    <c:v>FY11</c:v>
                  </c:pt>
                  <c:pt idx="4">
                    <c:v>FY10</c:v>
                  </c:pt>
                </c:lvl>
              </c:multiLvlStrCache>
            </c:multiLvlStrRef>
          </c:cat>
          <c:val>
            <c:numRef>
              <c:f>'CEAT by Dept'!$B$6:$F$6</c:f>
              <c:numCache>
                <c:formatCode>#,##0.00_);[Red]\(#,##0.00\)</c:formatCode>
                <c:ptCount val="5"/>
                <c:pt idx="0">
                  <c:v>1083063.29</c:v>
                </c:pt>
                <c:pt idx="1">
                  <c:v>899372.25999999978</c:v>
                </c:pt>
                <c:pt idx="2">
                  <c:v>1126954.6299999999</c:v>
                </c:pt>
                <c:pt idx="3">
                  <c:v>886906.20999999973</c:v>
                </c:pt>
                <c:pt idx="4">
                  <c:v>835469.29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'CEAT by Dept'!$A$7</c:f>
              <c:strCache>
                <c:ptCount val="1"/>
                <c:pt idx="0">
                  <c:v>CIVE</c:v>
                </c:pt>
              </c:strCache>
            </c:strRef>
          </c:tx>
          <c:marker>
            <c:symbol val="none"/>
          </c:marker>
          <c:cat>
            <c:multiLvlStrRef>
              <c:f>'CEAT by Dept'!$B$4:$F$5</c:f>
              <c:multiLvlStrCache>
                <c:ptCount val="5"/>
                <c:lvl>
                  <c:pt idx="0">
                    <c:v>0.00 </c:v>
                  </c:pt>
                  <c:pt idx="1">
                    <c:v>0.00 </c:v>
                  </c:pt>
                  <c:pt idx="2">
                    <c:v>0.00 </c:v>
                  </c:pt>
                  <c:pt idx="3">
                    <c:v>0.00 </c:v>
                  </c:pt>
                  <c:pt idx="4">
                    <c:v>0.00 </c:v>
                  </c:pt>
                </c:lvl>
                <c:lvl>
                  <c:pt idx="0">
                    <c:v>FY14</c:v>
                  </c:pt>
                  <c:pt idx="1">
                    <c:v>FY13</c:v>
                  </c:pt>
                  <c:pt idx="2">
                    <c:v>FY12</c:v>
                  </c:pt>
                  <c:pt idx="3">
                    <c:v>FY11</c:v>
                  </c:pt>
                  <c:pt idx="4">
                    <c:v>FY10</c:v>
                  </c:pt>
                </c:lvl>
              </c:multiLvlStrCache>
            </c:multiLvlStrRef>
          </c:cat>
          <c:val>
            <c:numRef>
              <c:f>'CEAT by Dept'!$B$7:$F$7</c:f>
              <c:numCache>
                <c:formatCode>#,##0.00_);[Red]\(#,##0.00\)</c:formatCode>
                <c:ptCount val="5"/>
                <c:pt idx="0">
                  <c:v>2086629.09</c:v>
                </c:pt>
                <c:pt idx="1">
                  <c:v>2486164.67</c:v>
                </c:pt>
                <c:pt idx="2">
                  <c:v>2214487.7200000002</c:v>
                </c:pt>
                <c:pt idx="3">
                  <c:v>1793085.41</c:v>
                </c:pt>
                <c:pt idx="4">
                  <c:v>1273394.78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'CEAT by Dept'!$A$10</c:f>
              <c:strCache>
                <c:ptCount val="1"/>
                <c:pt idx="0">
                  <c:v>ECE</c:v>
                </c:pt>
              </c:strCache>
            </c:strRef>
          </c:tx>
          <c:marker>
            <c:symbol val="none"/>
          </c:marker>
          <c:cat>
            <c:multiLvlStrRef>
              <c:f>'CEAT by Dept'!$B$4:$F$5</c:f>
              <c:multiLvlStrCache>
                <c:ptCount val="5"/>
                <c:lvl>
                  <c:pt idx="0">
                    <c:v>0.00 </c:v>
                  </c:pt>
                  <c:pt idx="1">
                    <c:v>0.00 </c:v>
                  </c:pt>
                  <c:pt idx="2">
                    <c:v>0.00 </c:v>
                  </c:pt>
                  <c:pt idx="3">
                    <c:v>0.00 </c:v>
                  </c:pt>
                  <c:pt idx="4">
                    <c:v>0.00 </c:v>
                  </c:pt>
                </c:lvl>
                <c:lvl>
                  <c:pt idx="0">
                    <c:v>FY14</c:v>
                  </c:pt>
                  <c:pt idx="1">
                    <c:v>FY13</c:v>
                  </c:pt>
                  <c:pt idx="2">
                    <c:v>FY12</c:v>
                  </c:pt>
                  <c:pt idx="3">
                    <c:v>FY11</c:v>
                  </c:pt>
                  <c:pt idx="4">
                    <c:v>FY10</c:v>
                  </c:pt>
                </c:lvl>
              </c:multiLvlStrCache>
            </c:multiLvlStrRef>
          </c:cat>
          <c:val>
            <c:numRef>
              <c:f>'CEAT by Dept'!$B$10:$F$10</c:f>
              <c:numCache>
                <c:formatCode>#,##0.00_);[Red]\(#,##0.00\)</c:formatCode>
                <c:ptCount val="5"/>
                <c:pt idx="0">
                  <c:v>1335070.19</c:v>
                </c:pt>
                <c:pt idx="1">
                  <c:v>1820260.91</c:v>
                </c:pt>
                <c:pt idx="2">
                  <c:v>2286442.5299999998</c:v>
                </c:pt>
                <c:pt idx="3">
                  <c:v>2598487.86</c:v>
                </c:pt>
                <c:pt idx="4">
                  <c:v>1864044.98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'CEAT by Dept'!$A$13</c:f>
              <c:strCache>
                <c:ptCount val="1"/>
                <c:pt idx="0">
                  <c:v>FPP  </c:v>
                </c:pt>
              </c:strCache>
            </c:strRef>
          </c:tx>
          <c:marker>
            <c:symbol val="none"/>
          </c:marker>
          <c:cat>
            <c:multiLvlStrRef>
              <c:f>'CEAT by Dept'!$B$4:$F$5</c:f>
              <c:multiLvlStrCache>
                <c:ptCount val="5"/>
                <c:lvl>
                  <c:pt idx="0">
                    <c:v>0.00 </c:v>
                  </c:pt>
                  <c:pt idx="1">
                    <c:v>0.00 </c:v>
                  </c:pt>
                  <c:pt idx="2">
                    <c:v>0.00 </c:v>
                  </c:pt>
                  <c:pt idx="3">
                    <c:v>0.00 </c:v>
                  </c:pt>
                  <c:pt idx="4">
                    <c:v>0.00 </c:v>
                  </c:pt>
                </c:lvl>
                <c:lvl>
                  <c:pt idx="0">
                    <c:v>FY14</c:v>
                  </c:pt>
                  <c:pt idx="1">
                    <c:v>FY13</c:v>
                  </c:pt>
                  <c:pt idx="2">
                    <c:v>FY12</c:v>
                  </c:pt>
                  <c:pt idx="3">
                    <c:v>FY11</c:v>
                  </c:pt>
                  <c:pt idx="4">
                    <c:v>FY10</c:v>
                  </c:pt>
                </c:lvl>
              </c:multiLvlStrCache>
            </c:multiLvlStrRef>
          </c:cat>
          <c:val>
            <c:numRef>
              <c:f>'CEAT by Dept'!$B$13:$F$13</c:f>
              <c:numCache>
                <c:formatCode>#,##0.00_);[Red]\(#,##0.00\)</c:formatCode>
                <c:ptCount val="5"/>
                <c:pt idx="0">
                  <c:v>93975.18</c:v>
                </c:pt>
                <c:pt idx="1">
                  <c:v>69304.42</c:v>
                </c:pt>
                <c:pt idx="2">
                  <c:v>161666.31</c:v>
                </c:pt>
                <c:pt idx="3">
                  <c:v>426390.42999999982</c:v>
                </c:pt>
                <c:pt idx="4">
                  <c:v>228519.1</c:v>
                </c:pt>
              </c:numCache>
            </c:numRef>
          </c:val>
          <c:smooth val="0"/>
        </c:ser>
        <c:ser>
          <c:idx val="8"/>
          <c:order val="4"/>
          <c:tx>
            <c:strRef>
              <c:f>'CEAT by Dept'!$A$14</c:f>
              <c:strCache>
                <c:ptCount val="1"/>
                <c:pt idx="0">
                  <c:v>FST  </c:v>
                </c:pt>
              </c:strCache>
            </c:strRef>
          </c:tx>
          <c:marker>
            <c:symbol val="none"/>
          </c:marker>
          <c:cat>
            <c:multiLvlStrRef>
              <c:f>'CEAT by Dept'!$B$4:$F$5</c:f>
              <c:multiLvlStrCache>
                <c:ptCount val="5"/>
                <c:lvl>
                  <c:pt idx="0">
                    <c:v>0.00 </c:v>
                  </c:pt>
                  <c:pt idx="1">
                    <c:v>0.00 </c:v>
                  </c:pt>
                  <c:pt idx="2">
                    <c:v>0.00 </c:v>
                  </c:pt>
                  <c:pt idx="3">
                    <c:v>0.00 </c:v>
                  </c:pt>
                  <c:pt idx="4">
                    <c:v>0.00 </c:v>
                  </c:pt>
                </c:lvl>
                <c:lvl>
                  <c:pt idx="0">
                    <c:v>FY14</c:v>
                  </c:pt>
                  <c:pt idx="1">
                    <c:v>FY13</c:v>
                  </c:pt>
                  <c:pt idx="2">
                    <c:v>FY12</c:v>
                  </c:pt>
                  <c:pt idx="3">
                    <c:v>FY11</c:v>
                  </c:pt>
                  <c:pt idx="4">
                    <c:v>FY10</c:v>
                  </c:pt>
                </c:lvl>
              </c:multiLvlStrCache>
            </c:multiLvlStrRef>
          </c:cat>
          <c:val>
            <c:numRef>
              <c:f>'CEAT by Dept'!$B$14:$F$14</c:f>
              <c:numCache>
                <c:formatCode>#,##0.00_);[Red]\(#,##0.00\)</c:formatCode>
                <c:ptCount val="5"/>
                <c:pt idx="0">
                  <c:v>94255.07</c:v>
                </c:pt>
                <c:pt idx="1">
                  <c:v>147399.83999999991</c:v>
                </c:pt>
                <c:pt idx="2">
                  <c:v>217939.49</c:v>
                </c:pt>
                <c:pt idx="3">
                  <c:v>175651.57</c:v>
                </c:pt>
                <c:pt idx="4">
                  <c:v>215667.99</c:v>
                </c:pt>
              </c:numCache>
            </c:numRef>
          </c:val>
          <c:smooth val="0"/>
        </c:ser>
        <c:ser>
          <c:idx val="10"/>
          <c:order val="5"/>
          <c:tx>
            <c:strRef>
              <c:f>'CEAT by Dept'!$A$16</c:f>
              <c:strCache>
                <c:ptCount val="1"/>
                <c:pt idx="0">
                  <c:v>IEM  </c:v>
                </c:pt>
              </c:strCache>
            </c:strRef>
          </c:tx>
          <c:marker>
            <c:symbol val="none"/>
          </c:marker>
          <c:cat>
            <c:multiLvlStrRef>
              <c:f>'CEAT by Dept'!$B$4:$F$5</c:f>
              <c:multiLvlStrCache>
                <c:ptCount val="5"/>
                <c:lvl>
                  <c:pt idx="0">
                    <c:v>0.00 </c:v>
                  </c:pt>
                  <c:pt idx="1">
                    <c:v>0.00 </c:v>
                  </c:pt>
                  <c:pt idx="2">
                    <c:v>0.00 </c:v>
                  </c:pt>
                  <c:pt idx="3">
                    <c:v>0.00 </c:v>
                  </c:pt>
                  <c:pt idx="4">
                    <c:v>0.00 </c:v>
                  </c:pt>
                </c:lvl>
                <c:lvl>
                  <c:pt idx="0">
                    <c:v>FY14</c:v>
                  </c:pt>
                  <c:pt idx="1">
                    <c:v>FY13</c:v>
                  </c:pt>
                  <c:pt idx="2">
                    <c:v>FY12</c:v>
                  </c:pt>
                  <c:pt idx="3">
                    <c:v>FY11</c:v>
                  </c:pt>
                  <c:pt idx="4">
                    <c:v>FY10</c:v>
                  </c:pt>
                </c:lvl>
              </c:multiLvlStrCache>
            </c:multiLvlStrRef>
          </c:cat>
          <c:val>
            <c:numRef>
              <c:f>'CEAT by Dept'!$B$16:$F$16</c:f>
              <c:numCache>
                <c:formatCode>#,##0.00_);[Red]\(#,##0.00\)</c:formatCode>
                <c:ptCount val="5"/>
                <c:pt idx="0">
                  <c:v>2120860.46</c:v>
                </c:pt>
                <c:pt idx="1">
                  <c:v>1513194.23</c:v>
                </c:pt>
                <c:pt idx="2">
                  <c:v>1122728.2</c:v>
                </c:pt>
                <c:pt idx="3">
                  <c:v>1361758.04</c:v>
                </c:pt>
                <c:pt idx="4">
                  <c:v>809716.05</c:v>
                </c:pt>
              </c:numCache>
            </c:numRef>
          </c:val>
          <c:smooth val="0"/>
        </c:ser>
        <c:ser>
          <c:idx val="12"/>
          <c:order val="6"/>
          <c:tx>
            <c:strRef>
              <c:f>'CEAT by Dept'!$A$18</c:f>
              <c:strCache>
                <c:ptCount val="1"/>
                <c:pt idx="0">
                  <c:v>MAE  </c:v>
                </c:pt>
              </c:strCache>
            </c:strRef>
          </c:tx>
          <c:marker>
            <c:symbol val="none"/>
          </c:marker>
          <c:cat>
            <c:multiLvlStrRef>
              <c:f>'CEAT by Dept'!$B$4:$F$5</c:f>
              <c:multiLvlStrCache>
                <c:ptCount val="5"/>
                <c:lvl>
                  <c:pt idx="0">
                    <c:v>0.00 </c:v>
                  </c:pt>
                  <c:pt idx="1">
                    <c:v>0.00 </c:v>
                  </c:pt>
                  <c:pt idx="2">
                    <c:v>0.00 </c:v>
                  </c:pt>
                  <c:pt idx="3">
                    <c:v>0.00 </c:v>
                  </c:pt>
                  <c:pt idx="4">
                    <c:v>0.00 </c:v>
                  </c:pt>
                </c:lvl>
                <c:lvl>
                  <c:pt idx="0">
                    <c:v>FY14</c:v>
                  </c:pt>
                  <c:pt idx="1">
                    <c:v>FY13</c:v>
                  </c:pt>
                  <c:pt idx="2">
                    <c:v>FY12</c:v>
                  </c:pt>
                  <c:pt idx="3">
                    <c:v>FY11</c:v>
                  </c:pt>
                  <c:pt idx="4">
                    <c:v>FY10</c:v>
                  </c:pt>
                </c:lvl>
              </c:multiLvlStrCache>
            </c:multiLvlStrRef>
          </c:cat>
          <c:val>
            <c:numRef>
              <c:f>'CEAT by Dept'!$B$18:$F$18</c:f>
              <c:numCache>
                <c:formatCode>#,##0.00_);[Red]\(#,##0.00\)</c:formatCode>
                <c:ptCount val="5"/>
                <c:pt idx="0">
                  <c:v>2520826.67</c:v>
                </c:pt>
                <c:pt idx="1">
                  <c:v>2741799.87</c:v>
                </c:pt>
                <c:pt idx="2">
                  <c:v>3218676.13</c:v>
                </c:pt>
                <c:pt idx="3">
                  <c:v>3535844.17</c:v>
                </c:pt>
                <c:pt idx="4">
                  <c:v>3049884.51</c:v>
                </c:pt>
              </c:numCache>
            </c:numRef>
          </c:val>
          <c:smooth val="0"/>
        </c:ser>
        <c:ser>
          <c:idx val="13"/>
          <c:order val="7"/>
          <c:tx>
            <c:strRef>
              <c:f>'CEAT by Dept'!$A$19</c:f>
              <c:strCache>
                <c:ptCount val="1"/>
                <c:pt idx="0">
                  <c:v>MSE</c:v>
                </c:pt>
              </c:strCache>
            </c:strRef>
          </c:tx>
          <c:marker>
            <c:symbol val="none"/>
          </c:marker>
          <c:cat>
            <c:multiLvlStrRef>
              <c:f>'CEAT by Dept'!$B$4:$F$5</c:f>
              <c:multiLvlStrCache>
                <c:ptCount val="5"/>
                <c:lvl>
                  <c:pt idx="0">
                    <c:v>0.00 </c:v>
                  </c:pt>
                  <c:pt idx="1">
                    <c:v>0.00 </c:v>
                  </c:pt>
                  <c:pt idx="2">
                    <c:v>0.00 </c:v>
                  </c:pt>
                  <c:pt idx="3">
                    <c:v>0.00 </c:v>
                  </c:pt>
                  <c:pt idx="4">
                    <c:v>0.00 </c:v>
                  </c:pt>
                </c:lvl>
                <c:lvl>
                  <c:pt idx="0">
                    <c:v>FY14</c:v>
                  </c:pt>
                  <c:pt idx="1">
                    <c:v>FY13</c:v>
                  </c:pt>
                  <c:pt idx="2">
                    <c:v>FY12</c:v>
                  </c:pt>
                  <c:pt idx="3">
                    <c:v>FY11</c:v>
                  </c:pt>
                  <c:pt idx="4">
                    <c:v>FY10</c:v>
                  </c:pt>
                </c:lvl>
              </c:multiLvlStrCache>
            </c:multiLvlStrRef>
          </c:cat>
          <c:val>
            <c:numRef>
              <c:f>'CEAT by Dept'!$B$19:$F$19</c:f>
              <c:numCache>
                <c:formatCode>#,##0.00_);[Red]\(#,##0.00\)</c:formatCode>
                <c:ptCount val="5"/>
                <c:pt idx="0">
                  <c:v>309486.38</c:v>
                </c:pt>
                <c:pt idx="1">
                  <c:v>238469.2999999999</c:v>
                </c:pt>
                <c:pt idx="2">
                  <c:v>48523.72</c:v>
                </c:pt>
                <c:pt idx="3">
                  <c:v>164617.22999999989</c:v>
                </c:pt>
                <c:pt idx="4">
                  <c:v>0</c:v>
                </c:pt>
              </c:numCache>
            </c:numRef>
          </c:val>
          <c:smooth val="0"/>
        </c:ser>
        <c:ser>
          <c:idx val="18"/>
          <c:order val="8"/>
          <c:tx>
            <c:strRef>
              <c:f>'CEAT by Dept'!$A$24</c:f>
              <c:strCache>
                <c:ptCount val="1"/>
                <c:pt idx="0">
                  <c:v>TECH  </c:v>
                </c:pt>
              </c:strCache>
            </c:strRef>
          </c:tx>
          <c:marker>
            <c:symbol val="none"/>
          </c:marker>
          <c:cat>
            <c:multiLvlStrRef>
              <c:f>'CEAT by Dept'!$B$4:$F$5</c:f>
              <c:multiLvlStrCache>
                <c:ptCount val="5"/>
                <c:lvl>
                  <c:pt idx="0">
                    <c:v>0.00 </c:v>
                  </c:pt>
                  <c:pt idx="1">
                    <c:v>0.00 </c:v>
                  </c:pt>
                  <c:pt idx="2">
                    <c:v>0.00 </c:v>
                  </c:pt>
                  <c:pt idx="3">
                    <c:v>0.00 </c:v>
                  </c:pt>
                  <c:pt idx="4">
                    <c:v>0.00 </c:v>
                  </c:pt>
                </c:lvl>
                <c:lvl>
                  <c:pt idx="0">
                    <c:v>FY14</c:v>
                  </c:pt>
                  <c:pt idx="1">
                    <c:v>FY13</c:v>
                  </c:pt>
                  <c:pt idx="2">
                    <c:v>FY12</c:v>
                  </c:pt>
                  <c:pt idx="3">
                    <c:v>FY11</c:v>
                  </c:pt>
                  <c:pt idx="4">
                    <c:v>FY10</c:v>
                  </c:pt>
                </c:lvl>
              </c:multiLvlStrCache>
            </c:multiLvlStrRef>
          </c:cat>
          <c:val>
            <c:numRef>
              <c:f>'CEAT by Dept'!$B$24:$F$24</c:f>
              <c:numCache>
                <c:formatCode>#,##0.00_);[Red]\(#,##0.00\)</c:formatCode>
                <c:ptCount val="5"/>
                <c:pt idx="0">
                  <c:v>139388.79</c:v>
                </c:pt>
                <c:pt idx="1">
                  <c:v>131304.07999999999</c:v>
                </c:pt>
                <c:pt idx="2">
                  <c:v>152492.31</c:v>
                </c:pt>
                <c:pt idx="3">
                  <c:v>235900.23</c:v>
                </c:pt>
                <c:pt idx="4">
                  <c:v>35211.599999999999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712512"/>
        <c:axId val="148698912"/>
      </c:lineChart>
      <c:catAx>
        <c:axId val="14871251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crossAx val="148698912"/>
        <c:crosses val="autoZero"/>
        <c:auto val="1"/>
        <c:lblAlgn val="ctr"/>
        <c:lblOffset val="100"/>
        <c:noMultiLvlLbl val="0"/>
      </c:catAx>
      <c:valAx>
        <c:axId val="148698912"/>
        <c:scaling>
          <c:orientation val="minMax"/>
        </c:scaling>
        <c:delete val="0"/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</a:t>
                </a:r>
              </a:p>
            </c:rich>
          </c:tx>
          <c:layout/>
          <c:overlay val="0"/>
        </c:title>
        <c:numFmt formatCode="#,##0.00_);[Red]\(#,##0.00\)" sourceLinked="1"/>
        <c:majorTickMark val="none"/>
        <c:minorTickMark val="none"/>
        <c:tickLblPos val="nextTo"/>
        <c:crossAx val="1487125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'CEAT by Dept'!$A$8</c:f>
              <c:strCache>
                <c:ptCount val="1"/>
                <c:pt idx="0">
                  <c:v>CLGT  </c:v>
                </c:pt>
              </c:strCache>
            </c:strRef>
          </c:tx>
          <c:marker>
            <c:symbol val="none"/>
          </c:marker>
          <c:cat>
            <c:strRef>
              <c:f>'CEAT by Dept'!$B$4:$F$4</c:f>
              <c:strCache>
                <c:ptCount val="5"/>
                <c:pt idx="0">
                  <c:v>FY14</c:v>
                </c:pt>
                <c:pt idx="1">
                  <c:v>FY13</c:v>
                </c:pt>
                <c:pt idx="2">
                  <c:v>FY12</c:v>
                </c:pt>
                <c:pt idx="3">
                  <c:v>FY11</c:v>
                </c:pt>
                <c:pt idx="4">
                  <c:v>FY10</c:v>
                </c:pt>
              </c:strCache>
            </c:strRef>
          </c:cat>
          <c:val>
            <c:numRef>
              <c:f>'CEAT by Dept'!$B$8:$F$8</c:f>
              <c:numCache>
                <c:formatCode>#,##0.00_);[Red]\(#,##0.00\)</c:formatCode>
                <c:ptCount val="5"/>
                <c:pt idx="0">
                  <c:v>1523637.34</c:v>
                </c:pt>
                <c:pt idx="1">
                  <c:v>1665716.35</c:v>
                </c:pt>
                <c:pt idx="2">
                  <c:v>1475398.29</c:v>
                </c:pt>
                <c:pt idx="3">
                  <c:v>1759175.73</c:v>
                </c:pt>
                <c:pt idx="4">
                  <c:v>1622327.27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'CEAT by Dept'!$A$13</c:f>
              <c:strCache>
                <c:ptCount val="1"/>
                <c:pt idx="0">
                  <c:v>FPP  </c:v>
                </c:pt>
              </c:strCache>
            </c:strRef>
          </c:tx>
          <c:marker>
            <c:symbol val="none"/>
          </c:marker>
          <c:cat>
            <c:strRef>
              <c:f>'CEAT by Dept'!$B$4:$F$4</c:f>
              <c:strCache>
                <c:ptCount val="5"/>
                <c:pt idx="0">
                  <c:v>FY14</c:v>
                </c:pt>
                <c:pt idx="1">
                  <c:v>FY13</c:v>
                </c:pt>
                <c:pt idx="2">
                  <c:v>FY12</c:v>
                </c:pt>
                <c:pt idx="3">
                  <c:v>FY11</c:v>
                </c:pt>
                <c:pt idx="4">
                  <c:v>FY10</c:v>
                </c:pt>
              </c:strCache>
            </c:strRef>
          </c:cat>
          <c:val>
            <c:numRef>
              <c:f>'CEAT by Dept'!$B$13:$F$13</c:f>
              <c:numCache>
                <c:formatCode>#,##0.00_);[Red]\(#,##0.00\)</c:formatCode>
                <c:ptCount val="5"/>
                <c:pt idx="0">
                  <c:v>93975.18</c:v>
                </c:pt>
                <c:pt idx="1">
                  <c:v>69304.42</c:v>
                </c:pt>
                <c:pt idx="2">
                  <c:v>161666.31</c:v>
                </c:pt>
                <c:pt idx="3">
                  <c:v>426390.42999999982</c:v>
                </c:pt>
                <c:pt idx="4">
                  <c:v>228519.1</c:v>
                </c:pt>
              </c:numCache>
            </c:numRef>
          </c:val>
          <c:smooth val="0"/>
        </c:ser>
        <c:ser>
          <c:idx val="8"/>
          <c:order val="2"/>
          <c:tx>
            <c:strRef>
              <c:f>'CEAT by Dept'!$A$14</c:f>
              <c:strCache>
                <c:ptCount val="1"/>
                <c:pt idx="0">
                  <c:v>FST  </c:v>
                </c:pt>
              </c:strCache>
            </c:strRef>
          </c:tx>
          <c:marker>
            <c:symbol val="none"/>
          </c:marker>
          <c:cat>
            <c:strRef>
              <c:f>'CEAT by Dept'!$B$4:$F$4</c:f>
              <c:strCache>
                <c:ptCount val="5"/>
                <c:pt idx="0">
                  <c:v>FY14</c:v>
                </c:pt>
                <c:pt idx="1">
                  <c:v>FY13</c:v>
                </c:pt>
                <c:pt idx="2">
                  <c:v>FY12</c:v>
                </c:pt>
                <c:pt idx="3">
                  <c:v>FY11</c:v>
                </c:pt>
                <c:pt idx="4">
                  <c:v>FY10</c:v>
                </c:pt>
              </c:strCache>
            </c:strRef>
          </c:cat>
          <c:val>
            <c:numRef>
              <c:f>'CEAT by Dept'!$B$14:$F$14</c:f>
              <c:numCache>
                <c:formatCode>#,##0.00_);[Red]\(#,##0.00\)</c:formatCode>
                <c:ptCount val="5"/>
                <c:pt idx="0">
                  <c:v>94255.07</c:v>
                </c:pt>
                <c:pt idx="1">
                  <c:v>147399.83999999991</c:v>
                </c:pt>
                <c:pt idx="2">
                  <c:v>217939.49</c:v>
                </c:pt>
                <c:pt idx="3">
                  <c:v>175651.57</c:v>
                </c:pt>
                <c:pt idx="4">
                  <c:v>215667.99</c:v>
                </c:pt>
              </c:numCache>
            </c:numRef>
          </c:val>
          <c:smooth val="0"/>
        </c:ser>
        <c:ser>
          <c:idx val="14"/>
          <c:order val="3"/>
          <c:tx>
            <c:strRef>
              <c:f>'CEAT by Dept'!$A$20</c:f>
              <c:strCache>
                <c:ptCount val="1"/>
                <c:pt idx="0">
                  <c:v>NPDC  </c:v>
                </c:pt>
              </c:strCache>
            </c:strRef>
          </c:tx>
          <c:marker>
            <c:symbol val="none"/>
          </c:marker>
          <c:cat>
            <c:strRef>
              <c:f>'CEAT by Dept'!$B$4:$F$4</c:f>
              <c:strCache>
                <c:ptCount val="5"/>
                <c:pt idx="0">
                  <c:v>FY14</c:v>
                </c:pt>
                <c:pt idx="1">
                  <c:v>FY13</c:v>
                </c:pt>
                <c:pt idx="2">
                  <c:v>FY12</c:v>
                </c:pt>
                <c:pt idx="3">
                  <c:v>FY11</c:v>
                </c:pt>
                <c:pt idx="4">
                  <c:v>FY10</c:v>
                </c:pt>
              </c:strCache>
            </c:strRef>
          </c:cat>
          <c:val>
            <c:numRef>
              <c:f>'CEAT by Dept'!$B$20:$F$20</c:f>
              <c:numCache>
                <c:formatCode>#,##0.00_);[Red]\(#,##0.00\)</c:formatCode>
                <c:ptCount val="5"/>
                <c:pt idx="0">
                  <c:v>967639.2</c:v>
                </c:pt>
                <c:pt idx="1">
                  <c:v>531778.83999999962</c:v>
                </c:pt>
                <c:pt idx="2">
                  <c:v>395135.98</c:v>
                </c:pt>
                <c:pt idx="3">
                  <c:v>281967.6199999997</c:v>
                </c:pt>
                <c:pt idx="4">
                  <c:v>466520.49</c:v>
                </c:pt>
              </c:numCache>
            </c:numRef>
          </c:val>
          <c:smooth val="0"/>
        </c:ser>
        <c:ser>
          <c:idx val="15"/>
          <c:order val="4"/>
          <c:tx>
            <c:strRef>
              <c:f>'CEAT by Dept'!$A$21</c:f>
              <c:strCache>
                <c:ptCount val="1"/>
                <c:pt idx="0">
                  <c:v>OKTC (Non Dept)</c:v>
                </c:pt>
              </c:strCache>
            </c:strRef>
          </c:tx>
          <c:marker>
            <c:symbol val="none"/>
          </c:marker>
          <c:cat>
            <c:strRef>
              <c:f>'CEAT by Dept'!$B$4:$F$4</c:f>
              <c:strCache>
                <c:ptCount val="5"/>
                <c:pt idx="0">
                  <c:v>FY14</c:v>
                </c:pt>
                <c:pt idx="1">
                  <c:v>FY13</c:v>
                </c:pt>
                <c:pt idx="2">
                  <c:v>FY12</c:v>
                </c:pt>
                <c:pt idx="3">
                  <c:v>FY11</c:v>
                </c:pt>
                <c:pt idx="4">
                  <c:v>FY10</c:v>
                </c:pt>
              </c:strCache>
            </c:strRef>
          </c:cat>
          <c:val>
            <c:numRef>
              <c:f>'CEAT by Dept'!$B$21:$F$21</c:f>
              <c:numCache>
                <c:formatCode>#,##0.00_);[Red]\(#,##0.00\)</c:formatCode>
                <c:ptCount val="5"/>
                <c:pt idx="0">
                  <c:v>1710505.49</c:v>
                </c:pt>
                <c:pt idx="1">
                  <c:v>2926130.24</c:v>
                </c:pt>
                <c:pt idx="2">
                  <c:v>2229814.7200000002</c:v>
                </c:pt>
                <c:pt idx="3">
                  <c:v>2145828.92</c:v>
                </c:pt>
                <c:pt idx="4">
                  <c:v>1724419.12</c:v>
                </c:pt>
              </c:numCache>
            </c:numRef>
          </c:val>
          <c:smooth val="0"/>
        </c:ser>
        <c:ser>
          <c:idx val="16"/>
          <c:order val="5"/>
          <c:tx>
            <c:strRef>
              <c:f>'CEAT by Dept'!$A$22</c:f>
              <c:strCache>
                <c:ptCount val="1"/>
                <c:pt idx="0">
                  <c:v>Cont Ed &amp; Prof Dev OutReach </c:v>
                </c:pt>
              </c:strCache>
            </c:strRef>
          </c:tx>
          <c:marker>
            <c:symbol val="none"/>
          </c:marker>
          <c:cat>
            <c:strRef>
              <c:f>'CEAT by Dept'!$B$4:$F$4</c:f>
              <c:strCache>
                <c:ptCount val="5"/>
                <c:pt idx="0">
                  <c:v>FY14</c:v>
                </c:pt>
                <c:pt idx="1">
                  <c:v>FY13</c:v>
                </c:pt>
                <c:pt idx="2">
                  <c:v>FY12</c:v>
                </c:pt>
                <c:pt idx="3">
                  <c:v>FY11</c:v>
                </c:pt>
                <c:pt idx="4">
                  <c:v>FY10</c:v>
                </c:pt>
              </c:strCache>
            </c:strRef>
          </c:cat>
          <c:val>
            <c:numRef>
              <c:f>'CEAT by Dept'!$B$22:$F$22</c:f>
              <c:numCache>
                <c:formatCode>#,##0.00_);[Red]\(#,##0.00\)</c:formatCode>
                <c:ptCount val="5"/>
                <c:pt idx="0">
                  <c:v>0</c:v>
                </c:pt>
                <c:pt idx="1">
                  <c:v>13579.17</c:v>
                </c:pt>
                <c:pt idx="2">
                  <c:v>193823.58</c:v>
                </c:pt>
                <c:pt idx="3">
                  <c:v>161224.34999999989</c:v>
                </c:pt>
                <c:pt idx="4">
                  <c:v>233256.6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702720"/>
        <c:axId val="148707072"/>
      </c:lineChart>
      <c:catAx>
        <c:axId val="14870272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crossAx val="148707072"/>
        <c:crosses val="autoZero"/>
        <c:auto val="1"/>
        <c:lblAlgn val="ctr"/>
        <c:lblOffset val="100"/>
        <c:noMultiLvlLbl val="0"/>
      </c:catAx>
      <c:valAx>
        <c:axId val="148707072"/>
        <c:scaling>
          <c:orientation val="minMax"/>
        </c:scaling>
        <c:delete val="0"/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</a:t>
                </a:r>
              </a:p>
            </c:rich>
          </c:tx>
          <c:overlay val="0"/>
        </c:title>
        <c:numFmt formatCode="#,##0.00_);[Red]\(#,##0.00\)" sourceLinked="1"/>
        <c:majorTickMark val="none"/>
        <c:minorTickMark val="none"/>
        <c:tickLblPos val="nextTo"/>
        <c:crossAx val="1487027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2"/>
          <c:order val="0"/>
          <c:tx>
            <c:strRef>
              <c:f>'CEAT by Dept'!$A$17</c:f>
              <c:strCache>
                <c:ptCount val="1"/>
                <c:pt idx="0">
                  <c:v>JMEM  </c:v>
                </c:pt>
              </c:strCache>
            </c:strRef>
          </c:tx>
          <c:marker>
            <c:symbol val="none"/>
          </c:marker>
          <c:cat>
            <c:strRef>
              <c:f>'CEAT by Dept'!$B$4:$F$4</c:f>
              <c:strCache>
                <c:ptCount val="5"/>
                <c:pt idx="0">
                  <c:v>FY14</c:v>
                </c:pt>
                <c:pt idx="1">
                  <c:v>FY13</c:v>
                </c:pt>
                <c:pt idx="2">
                  <c:v>FY12</c:v>
                </c:pt>
                <c:pt idx="3">
                  <c:v>FY11</c:v>
                </c:pt>
                <c:pt idx="4">
                  <c:v>FY10</c:v>
                </c:pt>
              </c:strCache>
            </c:strRef>
          </c:cat>
          <c:val>
            <c:numRef>
              <c:f>'CEAT by Dept'!$B$17:$F$17</c:f>
              <c:numCache>
                <c:formatCode>#,##0.00_);[Red]\(#,##0.00\)</c:formatCode>
                <c:ptCount val="5"/>
                <c:pt idx="0">
                  <c:v>0</c:v>
                </c:pt>
                <c:pt idx="1">
                  <c:v>1763953.43</c:v>
                </c:pt>
                <c:pt idx="2">
                  <c:v>7929708.6900000004</c:v>
                </c:pt>
                <c:pt idx="3">
                  <c:v>8321069.2699999996</c:v>
                </c:pt>
                <c:pt idx="4">
                  <c:v>8033302.79</c:v>
                </c:pt>
              </c:numCache>
            </c:numRef>
          </c:val>
          <c:smooth val="0"/>
        </c:ser>
        <c:ser>
          <c:idx val="16"/>
          <c:order val="1"/>
          <c:tx>
            <c:strRef>
              <c:f>'CEAT by Dept'!$A$21</c:f>
              <c:strCache>
                <c:ptCount val="1"/>
                <c:pt idx="0">
                  <c:v>OKTC (Non Dept)</c:v>
                </c:pt>
              </c:strCache>
            </c:strRef>
          </c:tx>
          <c:marker>
            <c:symbol val="none"/>
          </c:marker>
          <c:cat>
            <c:strRef>
              <c:f>'CEAT by Dept'!$B$4:$F$4</c:f>
              <c:strCache>
                <c:ptCount val="5"/>
                <c:pt idx="0">
                  <c:v>FY14</c:v>
                </c:pt>
                <c:pt idx="1">
                  <c:v>FY13</c:v>
                </c:pt>
                <c:pt idx="2">
                  <c:v>FY12</c:v>
                </c:pt>
                <c:pt idx="3">
                  <c:v>FY11</c:v>
                </c:pt>
                <c:pt idx="4">
                  <c:v>FY10</c:v>
                </c:pt>
              </c:strCache>
            </c:strRef>
          </c:cat>
          <c:val>
            <c:numRef>
              <c:f>'CEAT by Dept'!$B$21:$F$21</c:f>
              <c:numCache>
                <c:formatCode>#,##0.00_);[Red]\(#,##0.00\)</c:formatCode>
                <c:ptCount val="5"/>
                <c:pt idx="0">
                  <c:v>1710505.49</c:v>
                </c:pt>
                <c:pt idx="1">
                  <c:v>2926130.24</c:v>
                </c:pt>
                <c:pt idx="2">
                  <c:v>2229814.7200000002</c:v>
                </c:pt>
                <c:pt idx="3">
                  <c:v>2145828.92</c:v>
                </c:pt>
                <c:pt idx="4">
                  <c:v>1724419.12</c:v>
                </c:pt>
              </c:numCache>
            </c:numRef>
          </c:val>
          <c:smooth val="0"/>
        </c:ser>
        <c:ser>
          <c:idx val="21"/>
          <c:order val="2"/>
          <c:tx>
            <c:strRef>
              <c:f>'CEAT by Dept'!$A$26</c:f>
              <c:strCache>
                <c:ptCount val="1"/>
                <c:pt idx="0">
                  <c:v>Grand Total</c:v>
                </c:pt>
              </c:strCache>
            </c:strRef>
          </c:tx>
          <c:marker>
            <c:symbol val="none"/>
          </c:marker>
          <c:cat>
            <c:strRef>
              <c:f>'CEAT by Dept'!$B$4:$F$4</c:f>
              <c:strCache>
                <c:ptCount val="5"/>
                <c:pt idx="0">
                  <c:v>FY14</c:v>
                </c:pt>
                <c:pt idx="1">
                  <c:v>FY13</c:v>
                </c:pt>
                <c:pt idx="2">
                  <c:v>FY12</c:v>
                </c:pt>
                <c:pt idx="3">
                  <c:v>FY11</c:v>
                </c:pt>
                <c:pt idx="4">
                  <c:v>FY10</c:v>
                </c:pt>
              </c:strCache>
            </c:strRef>
          </c:cat>
          <c:val>
            <c:numRef>
              <c:f>'CEAT by Dept'!$B$26:$F$26</c:f>
              <c:numCache>
                <c:formatCode>#,##0.00_);[Red]\(#,##0.00\)</c:formatCode>
                <c:ptCount val="5"/>
                <c:pt idx="0">
                  <c:v>13985337.15</c:v>
                </c:pt>
                <c:pt idx="1">
                  <c:v>16948427.609999999</c:v>
                </c:pt>
                <c:pt idx="2">
                  <c:v>22826387.350000001</c:v>
                </c:pt>
                <c:pt idx="3">
                  <c:v>23891626.609999999</c:v>
                </c:pt>
                <c:pt idx="4">
                  <c:v>20407846.48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700000"/>
        <c:axId val="148700544"/>
      </c:lineChart>
      <c:catAx>
        <c:axId val="148700000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crossAx val="148700544"/>
        <c:crosses val="autoZero"/>
        <c:auto val="1"/>
        <c:lblAlgn val="ctr"/>
        <c:lblOffset val="100"/>
        <c:noMultiLvlLbl val="0"/>
      </c:catAx>
      <c:valAx>
        <c:axId val="148700544"/>
        <c:scaling>
          <c:orientation val="minMax"/>
        </c:scaling>
        <c:delete val="0"/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</a:t>
                </a:r>
              </a:p>
            </c:rich>
          </c:tx>
          <c:overlay val="0"/>
        </c:title>
        <c:numFmt formatCode="#,##0.00_);[Red]\(#,##0.00\)" sourceLinked="1"/>
        <c:majorTickMark val="none"/>
        <c:minorTickMark val="none"/>
        <c:tickLblPos val="nextTo"/>
        <c:crossAx val="1487000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'By PI'!$C$6:$C$108</c:f>
              <c:numCache>
                <c:formatCode>#,##0.00_);[Red]\(#,##0.00\)</c:formatCode>
                <c:ptCount val="103"/>
                <c:pt idx="0">
                  <c:v>967639.2</c:v>
                </c:pt>
                <c:pt idx="1">
                  <c:v>785046.3</c:v>
                </c:pt>
                <c:pt idx="2">
                  <c:v>715851.65</c:v>
                </c:pt>
                <c:pt idx="3">
                  <c:v>698915.21</c:v>
                </c:pt>
                <c:pt idx="4">
                  <c:v>516204.81</c:v>
                </c:pt>
                <c:pt idx="5">
                  <c:v>475260.71</c:v>
                </c:pt>
                <c:pt idx="6">
                  <c:v>331138.63</c:v>
                </c:pt>
                <c:pt idx="7">
                  <c:v>302329.53000000003</c:v>
                </c:pt>
                <c:pt idx="8">
                  <c:v>299580.28000000003</c:v>
                </c:pt>
                <c:pt idx="9">
                  <c:v>292316.28000000003</c:v>
                </c:pt>
                <c:pt idx="10">
                  <c:v>285971.03000000003</c:v>
                </c:pt>
                <c:pt idx="11">
                  <c:v>282171.3</c:v>
                </c:pt>
                <c:pt idx="12">
                  <c:v>269953.39</c:v>
                </c:pt>
                <c:pt idx="13">
                  <c:v>258812.54</c:v>
                </c:pt>
                <c:pt idx="14">
                  <c:v>233471.49</c:v>
                </c:pt>
                <c:pt idx="15">
                  <c:v>207460.15</c:v>
                </c:pt>
                <c:pt idx="16">
                  <c:v>200844.03</c:v>
                </c:pt>
                <c:pt idx="17">
                  <c:v>199577.52</c:v>
                </c:pt>
                <c:pt idx="18">
                  <c:v>183471.97</c:v>
                </c:pt>
                <c:pt idx="19">
                  <c:v>183471.97</c:v>
                </c:pt>
                <c:pt idx="20">
                  <c:v>180886.8</c:v>
                </c:pt>
                <c:pt idx="21">
                  <c:v>176500.22</c:v>
                </c:pt>
                <c:pt idx="22">
                  <c:v>174798.22</c:v>
                </c:pt>
                <c:pt idx="23">
                  <c:v>172819.17</c:v>
                </c:pt>
                <c:pt idx="24">
                  <c:v>166214.93</c:v>
                </c:pt>
                <c:pt idx="25">
                  <c:v>160124.70000000001</c:v>
                </c:pt>
                <c:pt idx="26">
                  <c:v>145137.84</c:v>
                </c:pt>
                <c:pt idx="27">
                  <c:v>135041.35999999999</c:v>
                </c:pt>
                <c:pt idx="28">
                  <c:v>133371.64000000001</c:v>
                </c:pt>
                <c:pt idx="29">
                  <c:v>128943.76</c:v>
                </c:pt>
                <c:pt idx="30">
                  <c:v>120775.39</c:v>
                </c:pt>
                <c:pt idx="31">
                  <c:v>117626.6</c:v>
                </c:pt>
                <c:pt idx="32">
                  <c:v>115256.15</c:v>
                </c:pt>
                <c:pt idx="33">
                  <c:v>111030.13</c:v>
                </c:pt>
                <c:pt idx="34">
                  <c:v>109890.88</c:v>
                </c:pt>
                <c:pt idx="35">
                  <c:v>107261.61</c:v>
                </c:pt>
                <c:pt idx="36">
                  <c:v>107245.12</c:v>
                </c:pt>
                <c:pt idx="37">
                  <c:v>99559.21</c:v>
                </c:pt>
                <c:pt idx="38">
                  <c:v>95456.42</c:v>
                </c:pt>
                <c:pt idx="39">
                  <c:v>94158.720000000001</c:v>
                </c:pt>
                <c:pt idx="40">
                  <c:v>92116.38</c:v>
                </c:pt>
                <c:pt idx="41">
                  <c:v>90302.88</c:v>
                </c:pt>
                <c:pt idx="42">
                  <c:v>87993.03</c:v>
                </c:pt>
                <c:pt idx="43">
                  <c:v>85922.2</c:v>
                </c:pt>
                <c:pt idx="44">
                  <c:v>84491.93</c:v>
                </c:pt>
                <c:pt idx="45">
                  <c:v>81672.179999999993</c:v>
                </c:pt>
                <c:pt idx="46">
                  <c:v>79944.509999999995</c:v>
                </c:pt>
                <c:pt idx="47">
                  <c:v>76188.600000000006</c:v>
                </c:pt>
                <c:pt idx="48">
                  <c:v>73477.02</c:v>
                </c:pt>
                <c:pt idx="49">
                  <c:v>73087.06</c:v>
                </c:pt>
                <c:pt idx="50">
                  <c:v>61633.38</c:v>
                </c:pt>
                <c:pt idx="51">
                  <c:v>61300.98</c:v>
                </c:pt>
                <c:pt idx="52">
                  <c:v>60037.25</c:v>
                </c:pt>
                <c:pt idx="53">
                  <c:v>55011.94</c:v>
                </c:pt>
                <c:pt idx="54">
                  <c:v>54899.89</c:v>
                </c:pt>
                <c:pt idx="55">
                  <c:v>50376.77</c:v>
                </c:pt>
                <c:pt idx="56">
                  <c:v>50322.59</c:v>
                </c:pt>
                <c:pt idx="57">
                  <c:v>50083.31</c:v>
                </c:pt>
                <c:pt idx="58">
                  <c:v>49397.52</c:v>
                </c:pt>
                <c:pt idx="59">
                  <c:v>45420.52</c:v>
                </c:pt>
                <c:pt idx="60">
                  <c:v>41383.769999999997</c:v>
                </c:pt>
                <c:pt idx="61">
                  <c:v>33498.19</c:v>
                </c:pt>
                <c:pt idx="62">
                  <c:v>32915.65</c:v>
                </c:pt>
                <c:pt idx="63">
                  <c:v>31522.99</c:v>
                </c:pt>
                <c:pt idx="64">
                  <c:v>31453.51</c:v>
                </c:pt>
                <c:pt idx="65">
                  <c:v>31264.45</c:v>
                </c:pt>
                <c:pt idx="66">
                  <c:v>31139.03</c:v>
                </c:pt>
                <c:pt idx="67">
                  <c:v>29529.119999999999</c:v>
                </c:pt>
                <c:pt idx="68">
                  <c:v>24592.46</c:v>
                </c:pt>
                <c:pt idx="69">
                  <c:v>22832.54</c:v>
                </c:pt>
                <c:pt idx="70">
                  <c:v>21475.78</c:v>
                </c:pt>
                <c:pt idx="71">
                  <c:v>20573.7</c:v>
                </c:pt>
                <c:pt idx="72">
                  <c:v>18156.099999999999</c:v>
                </c:pt>
                <c:pt idx="73">
                  <c:v>16267.64</c:v>
                </c:pt>
                <c:pt idx="74">
                  <c:v>15955.45</c:v>
                </c:pt>
                <c:pt idx="75">
                  <c:v>14546.38</c:v>
                </c:pt>
                <c:pt idx="76">
                  <c:v>14327.7</c:v>
                </c:pt>
                <c:pt idx="77">
                  <c:v>12924.72</c:v>
                </c:pt>
                <c:pt idx="78">
                  <c:v>12660.63</c:v>
                </c:pt>
                <c:pt idx="79">
                  <c:v>12150.27</c:v>
                </c:pt>
                <c:pt idx="80">
                  <c:v>11777.94</c:v>
                </c:pt>
                <c:pt idx="81">
                  <c:v>11777.94</c:v>
                </c:pt>
                <c:pt idx="82">
                  <c:v>11539.23</c:v>
                </c:pt>
                <c:pt idx="83">
                  <c:v>10472.89</c:v>
                </c:pt>
                <c:pt idx="84">
                  <c:v>10340.780000000001</c:v>
                </c:pt>
                <c:pt idx="85">
                  <c:v>9728.51</c:v>
                </c:pt>
                <c:pt idx="86">
                  <c:v>9483.25</c:v>
                </c:pt>
                <c:pt idx="87">
                  <c:v>9373.61</c:v>
                </c:pt>
                <c:pt idx="88">
                  <c:v>8833.35</c:v>
                </c:pt>
                <c:pt idx="89">
                  <c:v>8635.59</c:v>
                </c:pt>
                <c:pt idx="90">
                  <c:v>8329.2800000000007</c:v>
                </c:pt>
                <c:pt idx="91">
                  <c:v>6252.68</c:v>
                </c:pt>
                <c:pt idx="92">
                  <c:v>3078.8</c:v>
                </c:pt>
                <c:pt idx="93">
                  <c:v>1740.55</c:v>
                </c:pt>
                <c:pt idx="94">
                  <c:v>1080</c:v>
                </c:pt>
                <c:pt idx="95">
                  <c:v>260.54000000000002</c:v>
                </c:pt>
                <c:pt idx="96">
                  <c:v>0.02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705440"/>
        <c:axId val="148702176"/>
      </c:barChart>
      <c:catAx>
        <c:axId val="148705440"/>
        <c:scaling>
          <c:orientation val="minMax"/>
        </c:scaling>
        <c:delete val="0"/>
        <c:axPos val="b"/>
        <c:majorTickMark val="out"/>
        <c:minorTickMark val="none"/>
        <c:tickLblPos val="none"/>
        <c:crossAx val="148702176"/>
        <c:crosses val="autoZero"/>
        <c:auto val="1"/>
        <c:lblAlgn val="ctr"/>
        <c:lblOffset val="100"/>
        <c:noMultiLvlLbl val="0"/>
      </c:catAx>
      <c:valAx>
        <c:axId val="148702176"/>
        <c:scaling>
          <c:orientation val="minMax"/>
          <c:max val="1000000"/>
          <c:min val="0"/>
        </c:scaling>
        <c:delete val="0"/>
        <c:axPos val="l"/>
        <c:majorGridlines/>
        <c:numFmt formatCode="#,##0.00_);[Red]\(#,##0.00\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87054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0.23114</cdr:x>
      <cdr:y>0.18824</cdr:y>
    </cdr:from>
    <cdr:to>
      <cdr:x>0.28848</cdr:x>
      <cdr:y>0.24276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3324" y="1048457"/>
          <a:ext cx="434947" cy="30365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ECE</a:t>
          </a:r>
        </a:p>
      </cdr:txBody>
    </cdr:sp>
  </cdr:relSizeAnchor>
  <cdr:relSizeAnchor xmlns:cdr="http://schemas.openxmlformats.org/drawingml/2006/chartDrawing">
    <cdr:from>
      <cdr:x>0.51781</cdr:x>
      <cdr:y>0.17853</cdr:y>
    </cdr:from>
    <cdr:to>
      <cdr:x>0.58302</cdr:x>
      <cdr:y>0.23305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7822" y="994341"/>
          <a:ext cx="494644" cy="30365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CIVE</a:t>
          </a:r>
        </a:p>
      </cdr:txBody>
    </cdr:sp>
  </cdr:relSizeAnchor>
  <cdr:relSizeAnchor xmlns:cdr="http://schemas.openxmlformats.org/drawingml/2006/chartDrawing">
    <cdr:from>
      <cdr:x>0.53036</cdr:x>
      <cdr:y>0.29973</cdr:y>
    </cdr:from>
    <cdr:to>
      <cdr:x>0.58973</cdr:x>
      <cdr:y>0.35425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22994" y="1669419"/>
          <a:ext cx="450346" cy="30365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IEM</a:t>
          </a:r>
        </a:p>
      </cdr:txBody>
    </cdr:sp>
  </cdr:relSizeAnchor>
  <cdr:relSizeAnchor xmlns:cdr="http://schemas.openxmlformats.org/drawingml/2006/chartDrawing">
    <cdr:from>
      <cdr:x>0.64667</cdr:x>
      <cdr:y>0.34176</cdr:y>
    </cdr:from>
    <cdr:to>
      <cdr:x>0.70489</cdr:x>
      <cdr:y>0.39628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05239" y="1903509"/>
          <a:ext cx="441623" cy="30365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ChE</a:t>
          </a:r>
        </a:p>
      </cdr:txBody>
    </cdr:sp>
  </cdr:relSizeAnchor>
  <cdr:relSizeAnchor xmlns:cdr="http://schemas.openxmlformats.org/drawingml/2006/chartDrawing">
    <cdr:from>
      <cdr:x>0.51852</cdr:x>
      <cdr:y>0.08918</cdr:y>
    </cdr:from>
    <cdr:to>
      <cdr:x>0.59555</cdr:x>
      <cdr:y>0.14997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33163" y="496699"/>
          <a:ext cx="58431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MAE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0.73615</cdr:x>
      <cdr:y>0.15288</cdr:y>
    </cdr:from>
    <cdr:to>
      <cdr:x>0.8111</cdr:x>
      <cdr:y>0.2074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3915" y="854649"/>
          <a:ext cx="608223" cy="30479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OKTC</a:t>
          </a:r>
        </a:p>
      </cdr:txBody>
    </cdr:sp>
  </cdr:relSizeAnchor>
  <cdr:relSizeAnchor xmlns:cdr="http://schemas.openxmlformats.org/drawingml/2006/chartDrawing">
    <cdr:from>
      <cdr:x>0.67801</cdr:x>
      <cdr:y>0.31366</cdr:y>
    </cdr:from>
    <cdr:to>
      <cdr:x>0.74872</cdr:x>
      <cdr:y>0.36818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02105" y="1753488"/>
          <a:ext cx="573815" cy="30478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CLGT</a:t>
          </a:r>
        </a:p>
      </cdr:txBody>
    </cdr:sp>
  </cdr:relSizeAnchor>
  <cdr:relSizeAnchor xmlns:cdr="http://schemas.openxmlformats.org/drawingml/2006/chartDrawing">
    <cdr:from>
      <cdr:x>0.67642</cdr:x>
      <cdr:y>0.49208</cdr:y>
    </cdr:from>
    <cdr:to>
      <cdr:x>0.75286</cdr:x>
      <cdr:y>0.5466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89191" y="2750951"/>
          <a:ext cx="620315" cy="30479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NPDC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0.58698</cdr:x>
      <cdr:y>0.59112</cdr:y>
    </cdr:from>
    <cdr:to>
      <cdr:x>0.69158</cdr:x>
      <cdr:y>0.66473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5322" y="3101370"/>
          <a:ext cx="797506" cy="38620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JMEM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0.57466</cdr:x>
      <cdr:y>0.18411</cdr:y>
    </cdr:from>
    <cdr:to>
      <cdr:x>0.70259</cdr:x>
      <cdr:y>0.26037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81426" y="965969"/>
          <a:ext cx="97539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College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0.25625</cdr:x>
      <cdr:y>0.68353</cdr:y>
    </cdr:from>
    <cdr:to>
      <cdr:x>0.37436</cdr:x>
      <cdr:y>0.75979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53744" y="3586195"/>
          <a:ext cx="90050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OKTC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0.47368</cdr:x>
      <cdr:y>0.7931</cdr:y>
    </cdr:from>
    <cdr:to>
      <cdr:x>0.9905</cdr:x>
      <cdr:y>0.8707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4089400"/>
          <a:ext cx="374120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/>
            <a:t>96 PIs</a:t>
          </a:r>
          <a:r>
            <a:rPr lang="en-US" sz="2000" baseline="0"/>
            <a:t> with non-zero expenditures</a:t>
          </a:r>
          <a:endParaRPr lang="en-US" sz="20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F68F5-5BDF-4A62-B432-43E028BF8A6B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69109-943E-46B7-91B8-4690ADD5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0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0B02B-307A-6445-9A69-C6B273C4F04B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DF448-1542-534F-B96B-B265DCDB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5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particular I have the responsibility to assist in the coordination of complex proposal activities.  Sometimes this may mean waving faculty off their plans to submit a premature and inadequate proposal when better planning will provide a much better use of their time.  Most certainly it will mean more coordination with departmental leadership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F448-1542-534F-B96B-B265DCDBEF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8/13/2014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255645"/>
            <a:ext cx="7406640" cy="866882"/>
          </a:xfrm>
        </p:spPr>
        <p:txBody>
          <a:bodyPr/>
          <a:lstStyle/>
          <a:p>
            <a:r>
              <a:rPr lang="en-US" dirty="0" smtClean="0"/>
              <a:t>CEAT Fall Faculty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68916"/>
            <a:ext cx="7406640" cy="11803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Associate Dean of Research and Sponsored Programs</a:t>
            </a:r>
          </a:p>
          <a:p>
            <a:r>
              <a:rPr lang="en-US" dirty="0" smtClean="0"/>
              <a:t>Chuck Bunting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260" y="2706512"/>
            <a:ext cx="6224453" cy="3367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11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CEAT Research Council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69973" y="2274415"/>
            <a:ext cx="7563715" cy="4440634"/>
            <a:chOff x="1369973" y="1705168"/>
            <a:chExt cx="7563715" cy="4440634"/>
          </a:xfrm>
        </p:grpSpPr>
        <p:pic>
          <p:nvPicPr>
            <p:cNvPr id="4" name="Picture 3" descr="http://iem.okstate.edu/People/baski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224" y="1705168"/>
              <a:ext cx="1231625" cy="17709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0592" y="1705168"/>
              <a:ext cx="1400089" cy="17709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2976" y="1705168"/>
              <a:ext cx="1298714" cy="17709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6672" y="1705168"/>
              <a:ext cx="1248263" cy="17709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9973" y="3868349"/>
              <a:ext cx="1357174" cy="16633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7147" y="4091550"/>
              <a:ext cx="1232916" cy="1068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41208" y="4053402"/>
              <a:ext cx="1462184" cy="17014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83292" y="3973027"/>
              <a:ext cx="1451999" cy="21727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25588" y="3973027"/>
              <a:ext cx="1308100" cy="1701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Rectangle 11"/>
          <p:cNvSpPr/>
          <p:nvPr/>
        </p:nvSpPr>
        <p:spPr>
          <a:xfrm>
            <a:off x="1603493" y="12558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Met </a:t>
            </a:r>
            <a:r>
              <a:rPr lang="en-US" sz="2400" dirty="0" smtClean="0"/>
              <a:t>regularly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Initiative </a:t>
            </a:r>
            <a:r>
              <a:rPr lang="en-US" sz="2400" dirty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55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CEAT Research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Equipment Matching:</a:t>
            </a:r>
          </a:p>
          <a:p>
            <a:pPr lvl="1"/>
            <a:r>
              <a:rPr lang="en-US" dirty="0" smtClean="0"/>
              <a:t>$25k (flow cytometer)</a:t>
            </a:r>
            <a:endParaRPr lang="en-US" dirty="0"/>
          </a:p>
          <a:p>
            <a:pPr lvl="1"/>
            <a:r>
              <a:rPr lang="en-US" dirty="0" smtClean="0"/>
              <a:t>$14k (freeze-thaw chamber)</a:t>
            </a:r>
          </a:p>
          <a:p>
            <a:r>
              <a:rPr lang="en-US" dirty="0" smtClean="0"/>
              <a:t>Travel support: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pring </a:t>
            </a:r>
            <a:r>
              <a:rPr lang="en-US" dirty="0"/>
              <a:t>2014 NSF Grants </a:t>
            </a:r>
            <a:r>
              <a:rPr lang="en-US" dirty="0" smtClean="0"/>
              <a:t>Conference</a:t>
            </a:r>
          </a:p>
          <a:p>
            <a:pPr lvl="1"/>
            <a:r>
              <a:rPr lang="en-US" dirty="0" smtClean="0"/>
              <a:t>Student travel (to conferences)</a:t>
            </a:r>
          </a:p>
          <a:p>
            <a:r>
              <a:rPr lang="en-US" dirty="0" smtClean="0"/>
              <a:t>Coming soon:</a:t>
            </a:r>
          </a:p>
          <a:p>
            <a:pPr lvl="1"/>
            <a:r>
              <a:rPr lang="en-US" dirty="0" smtClean="0"/>
              <a:t>Mentoring</a:t>
            </a:r>
          </a:p>
          <a:p>
            <a:pPr lvl="1"/>
            <a:r>
              <a:rPr lang="en-US" dirty="0" smtClean="0"/>
              <a:t>Student support – final semester augmentation</a:t>
            </a:r>
          </a:p>
          <a:p>
            <a:pPr lvl="1"/>
            <a:r>
              <a:rPr lang="en-US" dirty="0" smtClean="0"/>
              <a:t>Seminar series</a:t>
            </a:r>
          </a:p>
          <a:p>
            <a:pPr lvl="1"/>
            <a:r>
              <a:rPr lang="en-US" dirty="0" smtClean="0"/>
              <a:t>More travel – we need exposure!</a:t>
            </a:r>
          </a:p>
        </p:txBody>
      </p:sp>
    </p:spTree>
    <p:extLst>
      <p:ext uri="{BB962C8B-B14F-4D97-AF65-F5344CB8AC3E}">
        <p14:creationId xmlns:p14="http://schemas.microsoft.com/office/powerpoint/2010/main" val="29988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 happenings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621275"/>
            <a:ext cx="7498080" cy="3181802"/>
          </a:xfrm>
        </p:spPr>
        <p:txBody>
          <a:bodyPr>
            <a:normAutofit/>
          </a:bodyPr>
          <a:lstStyle/>
          <a:p>
            <a:r>
              <a:rPr lang="en-US" dirty="0" smtClean="0"/>
              <a:t>Sponsored </a:t>
            </a:r>
            <a:r>
              <a:rPr lang="en-US" dirty="0"/>
              <a:t>Research Agreement (SRA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CEAT </a:t>
            </a:r>
            <a:r>
              <a:rPr lang="en-US" dirty="0"/>
              <a:t>Research </a:t>
            </a:r>
            <a:r>
              <a:rPr lang="en-US" dirty="0" smtClean="0"/>
              <a:t>involvement --- Phillips 66</a:t>
            </a:r>
          </a:p>
          <a:p>
            <a:r>
              <a:rPr lang="en-US" dirty="0" smtClean="0"/>
              <a:t>Participated </a:t>
            </a:r>
            <a:r>
              <a:rPr lang="en-US" dirty="0"/>
              <a:t>in discussions with the University Multispectral Lab (UML</a:t>
            </a:r>
            <a:r>
              <a:rPr lang="en-US" dirty="0" smtClean="0"/>
              <a:t>) </a:t>
            </a:r>
            <a:r>
              <a:rPr lang="en-US" dirty="0"/>
              <a:t>and the reorganization under the Cherokee Nation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039" y="488301"/>
            <a:ext cx="1486273" cy="18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 happenings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mphasis </a:t>
            </a:r>
            <a:r>
              <a:rPr lang="en-US" dirty="0"/>
              <a:t>of </a:t>
            </a:r>
            <a:r>
              <a:rPr lang="en-US" dirty="0" smtClean="0"/>
              <a:t>CEAT on </a:t>
            </a:r>
            <a:r>
              <a:rPr lang="en-US" dirty="0"/>
              <a:t>improving the quality of proposals </a:t>
            </a:r>
            <a:r>
              <a:rPr lang="en-US" dirty="0" smtClean="0"/>
              <a:t>submitted</a:t>
            </a:r>
          </a:p>
          <a:p>
            <a:r>
              <a:rPr lang="en-US" dirty="0"/>
              <a:t>Department head </a:t>
            </a:r>
            <a:r>
              <a:rPr lang="en-US" dirty="0" smtClean="0"/>
              <a:t>connections – highly valued!! </a:t>
            </a:r>
          </a:p>
          <a:p>
            <a:r>
              <a:rPr lang="en-US" dirty="0"/>
              <a:t>Collegiality among ADRs </a:t>
            </a:r>
          </a:p>
        </p:txBody>
      </p:sp>
    </p:spTree>
    <p:extLst>
      <p:ext uri="{BB962C8B-B14F-4D97-AF65-F5344CB8AC3E}">
        <p14:creationId xmlns:p14="http://schemas.microsoft.com/office/powerpoint/2010/main" val="28225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for </a:t>
            </a:r>
            <a:r>
              <a:rPr lang="en-US" b="1" dirty="0" smtClean="0"/>
              <a:t>FY 2015: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Continue </a:t>
            </a:r>
            <a:r>
              <a:rPr lang="en-US" dirty="0"/>
              <a:t>to identify and leverage college strengths for optimal proposal opportunities for industry and federal </a:t>
            </a:r>
            <a:r>
              <a:rPr lang="en-US" dirty="0" smtClean="0"/>
              <a:t>support</a:t>
            </a:r>
            <a:endParaRPr lang="en-US" dirty="0"/>
          </a:p>
          <a:p>
            <a:r>
              <a:rPr lang="en-US" dirty="0" smtClean="0"/>
              <a:t>Develop </a:t>
            </a:r>
            <a:r>
              <a:rPr lang="en-US" dirty="0"/>
              <a:t>specific collaboration plans for center </a:t>
            </a:r>
            <a:r>
              <a:rPr lang="en-US" dirty="0" smtClean="0"/>
              <a:t>proposal </a:t>
            </a:r>
            <a:r>
              <a:rPr lang="en-US" dirty="0"/>
              <a:t>efforts (3-5 year lifetimes) in targeted areas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Mentor </a:t>
            </a:r>
            <a:r>
              <a:rPr lang="en-US" dirty="0"/>
              <a:t>young faculty in </a:t>
            </a:r>
            <a:r>
              <a:rPr lang="en-US" dirty="0" smtClean="0"/>
              <a:t>proposal development </a:t>
            </a:r>
            <a:r>
              <a:rPr lang="en-US" dirty="0"/>
              <a:t>including writing/review workshops and encourage active participation in panel reviews.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159390"/>
            <a:ext cx="7498080" cy="8386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Expenditures (Department): FY14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396915"/>
              </p:ext>
            </p:extLst>
          </p:nvPr>
        </p:nvGraphicFramePr>
        <p:xfrm>
          <a:off x="1130138" y="998010"/>
          <a:ext cx="7585403" cy="556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6477000" y="4116917"/>
            <a:ext cx="1068917" cy="24507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92000"/>
                  <a:satMod val="170000"/>
                  <a:alpha val="35000"/>
                </a:schemeClr>
              </a:gs>
              <a:gs pos="15000">
                <a:schemeClr val="accent1">
                  <a:tint val="92000"/>
                  <a:shade val="99000"/>
                  <a:satMod val="170000"/>
                  <a:alpha val="35000"/>
                </a:schemeClr>
              </a:gs>
              <a:gs pos="62000">
                <a:schemeClr val="accent1">
                  <a:tint val="96000"/>
                  <a:shade val="80000"/>
                  <a:satMod val="170000"/>
                  <a:alpha val="35000"/>
                </a:schemeClr>
              </a:gs>
              <a:gs pos="97000">
                <a:schemeClr val="accent1">
                  <a:tint val="98000"/>
                  <a:shade val="63000"/>
                  <a:satMod val="170000"/>
                  <a:alpha val="35000"/>
                </a:schemeClr>
              </a:gs>
              <a:gs pos="100000">
                <a:schemeClr val="accent1">
                  <a:shade val="62000"/>
                  <a:satMod val="170000"/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69" y="125880"/>
            <a:ext cx="7498080" cy="758245"/>
          </a:xfrm>
        </p:spPr>
        <p:txBody>
          <a:bodyPr/>
          <a:lstStyle/>
          <a:p>
            <a:r>
              <a:rPr lang="en-US" dirty="0" smtClean="0"/>
              <a:t>Expenditures (Centers): FY14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722975"/>
              </p:ext>
            </p:extLst>
          </p:nvPr>
        </p:nvGraphicFramePr>
        <p:xfrm>
          <a:off x="1028950" y="1044875"/>
          <a:ext cx="8115050" cy="559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106194" y="4902877"/>
            <a:ext cx="884255" cy="16647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92000"/>
                  <a:satMod val="170000"/>
                  <a:alpha val="35000"/>
                </a:schemeClr>
              </a:gs>
              <a:gs pos="15000">
                <a:schemeClr val="accent1">
                  <a:tint val="92000"/>
                  <a:shade val="99000"/>
                  <a:satMod val="170000"/>
                  <a:alpha val="35000"/>
                </a:schemeClr>
              </a:gs>
              <a:gs pos="62000">
                <a:schemeClr val="accent1">
                  <a:tint val="96000"/>
                  <a:shade val="80000"/>
                  <a:satMod val="170000"/>
                  <a:alpha val="35000"/>
                </a:schemeClr>
              </a:gs>
              <a:gs pos="97000">
                <a:schemeClr val="accent1">
                  <a:tint val="98000"/>
                  <a:shade val="63000"/>
                  <a:satMod val="170000"/>
                  <a:alpha val="35000"/>
                </a:schemeClr>
              </a:gs>
              <a:gs pos="100000">
                <a:schemeClr val="accent1">
                  <a:shade val="62000"/>
                  <a:satMod val="170000"/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Expenditures: </a:t>
            </a:r>
            <a:r>
              <a:rPr lang="en-US" dirty="0" smtClean="0"/>
              <a:t>FY14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388881"/>
              </p:ext>
            </p:extLst>
          </p:nvPr>
        </p:nvGraphicFramePr>
        <p:xfrm>
          <a:off x="1309348" y="1417320"/>
          <a:ext cx="7624340" cy="52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070776" y="5851303"/>
            <a:ext cx="4646358" cy="2732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92000"/>
                  <a:satMod val="170000"/>
                  <a:alpha val="35000"/>
                </a:schemeClr>
              </a:gs>
              <a:gs pos="15000">
                <a:schemeClr val="accent1">
                  <a:tint val="92000"/>
                  <a:shade val="99000"/>
                  <a:satMod val="170000"/>
                  <a:alpha val="35000"/>
                </a:schemeClr>
              </a:gs>
              <a:gs pos="62000">
                <a:schemeClr val="accent1">
                  <a:tint val="96000"/>
                  <a:shade val="80000"/>
                  <a:satMod val="170000"/>
                  <a:alpha val="35000"/>
                </a:schemeClr>
              </a:gs>
              <a:gs pos="97000">
                <a:schemeClr val="accent1">
                  <a:tint val="98000"/>
                  <a:shade val="63000"/>
                  <a:satMod val="170000"/>
                  <a:alpha val="35000"/>
                </a:schemeClr>
              </a:gs>
              <a:gs pos="100000">
                <a:schemeClr val="accent1">
                  <a:shade val="62000"/>
                  <a:satMod val="170000"/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68570" y="6390645"/>
            <a:ext cx="948564" cy="27327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92000"/>
                  <a:satMod val="170000"/>
                  <a:alpha val="30000"/>
                </a:schemeClr>
              </a:gs>
              <a:gs pos="15000">
                <a:schemeClr val="accent3">
                  <a:tint val="92000"/>
                  <a:shade val="99000"/>
                  <a:satMod val="170000"/>
                  <a:alpha val="30000"/>
                </a:schemeClr>
              </a:gs>
              <a:gs pos="62000">
                <a:schemeClr val="accent3">
                  <a:tint val="96000"/>
                  <a:shade val="80000"/>
                  <a:satMod val="170000"/>
                  <a:alpha val="30000"/>
                </a:schemeClr>
              </a:gs>
              <a:gs pos="97000">
                <a:schemeClr val="accent3">
                  <a:tint val="98000"/>
                  <a:shade val="63000"/>
                  <a:satMod val="170000"/>
                  <a:alpha val="30000"/>
                </a:schemeClr>
              </a:gs>
              <a:gs pos="100000">
                <a:schemeClr val="accent3">
                  <a:shade val="62000"/>
                  <a:satMod val="170000"/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Expenditures: FY13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755" y="3868726"/>
            <a:ext cx="4328117" cy="26751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80" y="1431604"/>
            <a:ext cx="4000341" cy="2765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312" y="1417320"/>
            <a:ext cx="2544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heavy lifters…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14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Expenditures – by PI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218506"/>
              </p:ext>
            </p:extLst>
          </p:nvPr>
        </p:nvGraphicFramePr>
        <p:xfrm>
          <a:off x="1435608" y="1417320"/>
          <a:ext cx="72390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567340" y="1559575"/>
            <a:ext cx="800100" cy="48641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" name="Left Arrow 6"/>
          <p:cNvSpPr/>
          <p:nvPr/>
        </p:nvSpPr>
        <p:spPr>
          <a:xfrm>
            <a:off x="3438560" y="2367295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8258" y="2602020"/>
            <a:ext cx="218892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17 PIs above $200k</a:t>
            </a:r>
          </a:p>
        </p:txBody>
      </p:sp>
    </p:spTree>
    <p:extLst>
      <p:ext uri="{BB962C8B-B14F-4D97-AF65-F5344CB8AC3E}">
        <p14:creationId xmlns:p14="http://schemas.microsoft.com/office/powerpoint/2010/main" val="32261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Expenditures – the heavy lifters!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875001"/>
              </p:ext>
            </p:extLst>
          </p:nvPr>
        </p:nvGraphicFramePr>
        <p:xfrm>
          <a:off x="1435608" y="1493812"/>
          <a:ext cx="7197936" cy="475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33594"/>
                <a:gridCol w="47643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$500k +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Taylor, R.</a:t>
                      </a:r>
                      <a:r>
                        <a:rPr lang="en-US" sz="2400" b="0" baseline="0" dirty="0" smtClean="0"/>
                        <a:t> (NPDC), </a:t>
                      </a:r>
                      <a:r>
                        <a:rPr lang="en-US" sz="2400" b="0" dirty="0" err="1" smtClean="0"/>
                        <a:t>Nazemetz</a:t>
                      </a:r>
                      <a:r>
                        <a:rPr lang="en-US" sz="2400" b="0" dirty="0" smtClean="0"/>
                        <a:t> (IEM),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dirty="0" smtClean="0"/>
                        <a:t>Ley (CIVE),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dirty="0" smtClean="0"/>
                        <a:t>Wang, K.C.P. (CIVE)</a:t>
                      </a:r>
                      <a:r>
                        <a:rPr lang="en-US" sz="2400" b="0" smtClean="0"/>
                        <a:t>, </a:t>
                      </a:r>
                      <a:r>
                        <a:rPr lang="en-US" sz="2400" b="0" baseline="0" smtClean="0"/>
                        <a:t> </a:t>
                      </a:r>
                      <a:r>
                        <a:rPr lang="en-US" sz="2400" b="0" smtClean="0"/>
                        <a:t>Arena</a:t>
                      </a:r>
                      <a:r>
                        <a:rPr lang="en-US" sz="2400" b="0" baseline="0" smtClean="0"/>
                        <a:t> (MAE)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$400k</a:t>
                      </a:r>
                      <a:r>
                        <a:rPr lang="en-US" sz="2400" baseline="0" dirty="0" smtClean="0"/>
                        <a:t> - $499k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Fisher, D.E. (MAE)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$300k</a:t>
                      </a:r>
                      <a:r>
                        <a:rPr lang="en-US" sz="2400" baseline="0" dirty="0" smtClean="0"/>
                        <a:t> - $399k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Snyder, G. (CLGT),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en-US" sz="2400" dirty="0" smtClean="0"/>
                        <a:t>Warren, S. (CLGT)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$200k</a:t>
                      </a:r>
                      <a:r>
                        <a:rPr lang="en-US" sz="2400" baseline="0" dirty="0" smtClean="0"/>
                        <a:t> - $299k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Kolarik</a:t>
                      </a:r>
                      <a:r>
                        <a:rPr lang="en-US" sz="2400" dirty="0" smtClean="0"/>
                        <a:t>, W.J. (IEM),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Jacob, J.D. (MAE),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Self, J.T.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 (CLGT),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en-US" sz="2400" dirty="0" smtClean="0"/>
                        <a:t>Stine, J.E. (ECE),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Bulut</a:t>
                      </a:r>
                      <a:r>
                        <a:rPr lang="en-US" sz="2400" dirty="0" smtClean="0"/>
                        <a:t>, R. (CIVE),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dirty="0" err="1" smtClean="0"/>
                        <a:t>Fahlenkamp</a:t>
                      </a:r>
                      <a:r>
                        <a:rPr lang="en-US" sz="2400" dirty="0" smtClean="0"/>
                        <a:t> H (ChE), </a:t>
                      </a:r>
                    </a:p>
                    <a:p>
                      <a:r>
                        <a:rPr lang="en-US" sz="2400" dirty="0" err="1" smtClean="0"/>
                        <a:t>Heragu</a:t>
                      </a:r>
                      <a:r>
                        <a:rPr lang="en-US" sz="2400" dirty="0" smtClean="0"/>
                        <a:t>, S (IEM),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Vashaee</a:t>
                      </a:r>
                      <a:r>
                        <a:rPr lang="en-US" sz="2400" dirty="0" smtClean="0"/>
                        <a:t>, D. (ECE),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Good, J.K. (MAE)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3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972" y="162110"/>
            <a:ext cx="7498080" cy="1143000"/>
          </a:xfrm>
        </p:spPr>
        <p:txBody>
          <a:bodyPr/>
          <a:lstStyle/>
          <a:p>
            <a:r>
              <a:rPr lang="en-US" dirty="0" smtClean="0"/>
              <a:t>Top 10 Proposals – FY2014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76624"/>
              </p:ext>
            </p:extLst>
          </p:nvPr>
        </p:nvGraphicFramePr>
        <p:xfrm>
          <a:off x="1191031" y="1224599"/>
          <a:ext cx="7574021" cy="5023827"/>
        </p:xfrm>
        <a:graphic>
          <a:graphicData uri="http://schemas.openxmlformats.org/drawingml/2006/table">
            <a:tbl>
              <a:tblPr/>
              <a:tblGrid>
                <a:gridCol w="2098376"/>
                <a:gridCol w="1067814"/>
                <a:gridCol w="1365807"/>
                <a:gridCol w="533906"/>
                <a:gridCol w="2508118"/>
              </a:tblGrid>
              <a:tr h="418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Sponsor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Lead PIs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Dept 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PIs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238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National Aeronautics Space Administration (NASA)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$6,338,894.00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Chowdhary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MAE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Arena (MAE), Jacob (MAE)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DOE EPSCoR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$4,971,498.00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Singh, Raj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MSE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Burunda (CAS), Govindaraju (MSE), Lucca (MAE), Mintmire (CAS), Sarin (MSE), Vaidyanathan (MSE)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National Science Foundation (NSF)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$3,168,498.00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Ley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Allahkarami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CIVE)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Apblett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(CAS), Clark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Faraji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CIVE)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(MAE),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Hareland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Hartell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CIVE)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Kim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Arkansas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$2,018,878.00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Vashaee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Krasinski (ECEN), Tayebi (MSE)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National Science Foundation (NSF)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$2,000,000.00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Singh, Raj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MSE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Govindaraju (MSE), Lucca (MAE)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University of Tulsa- DOE EPSCoR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$1,725,199.00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Aichele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C.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Clark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Henley (CAS), Maness (DASNR),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Rhinehart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National Aeronautics Space Administration (NASA)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$1,379,487.00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Jacob, J. D.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MAE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National Institutes of Health (NIH)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$1,240,505.00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Hatami-Marbini, H.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MAE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National Science Foundation (NSF)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$985,740.00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Sheng, W. 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Cheng (ECEN), Ma (FPST)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U.S. Department of Education (DOEd)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$974,229.00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Cecil, J.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IEM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Mwavita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(COE)</a:t>
                      </a: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3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29645"/>
            <a:ext cx="7498080" cy="1143000"/>
          </a:xfrm>
        </p:spPr>
        <p:txBody>
          <a:bodyPr/>
          <a:lstStyle/>
          <a:p>
            <a:r>
              <a:rPr lang="en-US" dirty="0" smtClean="0"/>
              <a:t>Top Five New Awards – FY2014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480890"/>
              </p:ext>
            </p:extLst>
          </p:nvPr>
        </p:nvGraphicFramePr>
        <p:xfrm>
          <a:off x="1301504" y="1160120"/>
          <a:ext cx="7632184" cy="5413544"/>
        </p:xfrm>
        <a:graphic>
          <a:graphicData uri="http://schemas.openxmlformats.org/drawingml/2006/table">
            <a:tbl>
              <a:tblPr/>
              <a:tblGrid>
                <a:gridCol w="833980"/>
                <a:gridCol w="2009135"/>
                <a:gridCol w="2426124"/>
                <a:gridCol w="1402604"/>
                <a:gridCol w="960341"/>
              </a:tblGrid>
              <a:tr h="463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/>
                          <a:cs typeface="Arial"/>
                        </a:rPr>
                        <a:t>Ranking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/>
                          <a:cs typeface="Arial"/>
                        </a:rPr>
                        <a:t>Sponsor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/>
                          <a:cs typeface="Arial"/>
                        </a:rPr>
                        <a:t>Project Title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/>
                          <a:cs typeface="Arial"/>
                        </a:rPr>
                        <a:t>All Project PI's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"/>
                          <a:cs typeface="Arial"/>
                        </a:rPr>
                        <a:t>$</a:t>
                      </a:r>
                      <a:endParaRPr lang="en-US" sz="1400" b="1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9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National Institutes of Health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Oklahoma Center for Respiratory and Infectious Diseases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/>
                          <a:cs typeface="Arial"/>
                        </a:rPr>
                        <a:t>CVHS: Liu, L.; CHE: Fahlenkamp, H.; A&amp;S: Picking, W.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  <a:cs typeface="Arial"/>
                        </a:rPr>
                        <a:t>2,476,566</a:t>
                      </a:r>
                      <a:endParaRPr lang="en-US" sz="14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Federal Aviation Administration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/>
                          <a:cs typeface="Arial"/>
                        </a:rPr>
                        <a:t>Surface Characteristics with 3D Data and Improved Airport PCI Survey Solutions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/>
                          <a:cs typeface="Arial"/>
                        </a:rPr>
                        <a:t>CIVE:  </a:t>
                      </a:r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Wang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  <a:cs typeface="Arial"/>
                        </a:rPr>
                        <a:t>,</a:t>
                      </a:r>
                      <a:endParaRPr lang="en-US" sz="14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  <a:cs typeface="Arial"/>
                        </a:rPr>
                        <a:t>1,014,907</a:t>
                      </a:r>
                      <a:endParaRPr lang="en-US" sz="14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Defense Threat Reduction Agency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Nanocarrier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-mediated Targeting of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Bioscavengers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to the Red Blood Cell for Prolonged Circulation and Projection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CVHS: Pope, C.; CHE: Ramsey, J.D.; DASNR: Hartson, 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963,434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Department of Energy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Surface and Airborne Monitoring Technology for Detecting Geologic Leakage in a CO2-Enhanced Oil Recovery Pilot, Anadarko Basin, Texas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CHE:  Clark, P.E.; 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  <a:cs typeface="Arial"/>
                        </a:rPr>
                        <a:t>CIVE:  </a:t>
                      </a:r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Ley, M.T.; MAE:  Jacob, J.D., </a:t>
                      </a:r>
                      <a:r>
                        <a:rPr lang="en-US" sz="1400" b="0" i="0" u="none" strike="noStrike" dirty="0" err="1">
                          <a:effectLst/>
                          <a:latin typeface="Arial"/>
                          <a:cs typeface="Arial"/>
                        </a:rPr>
                        <a:t>Chowdhary</a:t>
                      </a:r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, G.; CAS: </a:t>
                      </a:r>
                      <a:r>
                        <a:rPr lang="en-US" sz="1400" b="0" i="0" u="none" strike="noStrike" dirty="0" err="1">
                          <a:effectLst/>
                          <a:latin typeface="Arial"/>
                          <a:cs typeface="Arial"/>
                        </a:rPr>
                        <a:t>Pashin</a:t>
                      </a:r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, J., </a:t>
                      </a:r>
                      <a:r>
                        <a:rPr lang="en-US" sz="1400" b="0" i="0" u="none" strike="noStrike" dirty="0" err="1">
                          <a:effectLst/>
                          <a:latin typeface="Arial"/>
                          <a:cs typeface="Arial"/>
                        </a:rPr>
                        <a:t>Materer</a:t>
                      </a:r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, 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  <a:cs typeface="Arial"/>
                        </a:rPr>
                        <a:t>698,901 </a:t>
                      </a:r>
                      <a:endParaRPr lang="en-US" sz="14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5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Oklahoma Alliance for Manufacturing Excellence, Inc. for 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  <a:cs typeface="Arial"/>
                        </a:rPr>
                        <a:t>NIST</a:t>
                      </a:r>
                      <a:endParaRPr lang="en-US" sz="14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/>
                          <a:cs typeface="Arial"/>
                        </a:rPr>
                        <a:t>Enhancing the Oklahoma Alliance for Manufacturing Excellence with Applications Engineers in Rural Areas - CEAT Primary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MAE:  Fisher, D.E.; DASNR:  Thomas, 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  <a:cs typeface="Arial"/>
                        </a:rPr>
                        <a:t>668,417</a:t>
                      </a:r>
                      <a:endParaRPr lang="en-US" sz="14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8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21385</TotalTime>
  <Words>863</Words>
  <Application>Microsoft Office PowerPoint</Application>
  <PresentationFormat>On-screen Show (4:3)</PresentationFormat>
  <Paragraphs>152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Verdana</vt:lpstr>
      <vt:lpstr>Wingdings 2</vt:lpstr>
      <vt:lpstr>Solstice</vt:lpstr>
      <vt:lpstr>CEAT Fall Faculty Meeting</vt:lpstr>
      <vt:lpstr>Expenditures (Department): FY14</vt:lpstr>
      <vt:lpstr>Expenditures (Centers): FY14</vt:lpstr>
      <vt:lpstr>Research Expenditures: FY14</vt:lpstr>
      <vt:lpstr>Research Expenditures: FY13</vt:lpstr>
      <vt:lpstr>Expenditures – by PI</vt:lpstr>
      <vt:lpstr>Expenditures – the heavy lifters!</vt:lpstr>
      <vt:lpstr>Top 10 Proposals – FY2014</vt:lpstr>
      <vt:lpstr>Top Five New Awards – FY2014</vt:lpstr>
      <vt:lpstr>CEAT Research Council</vt:lpstr>
      <vt:lpstr>CEAT Research Council</vt:lpstr>
      <vt:lpstr>ADR happenings</vt:lpstr>
      <vt:lpstr>ADR happenings</vt:lpstr>
      <vt:lpstr>Goals for FY 2015: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CEAT Fall Faculty Meeting</dc:title>
  <dc:creator>Chuck Bunting</dc:creator>
  <cp:lastModifiedBy>pagilla</cp:lastModifiedBy>
  <cp:revision>57</cp:revision>
  <cp:lastPrinted>2014-08-13T13:10:50Z</cp:lastPrinted>
  <dcterms:created xsi:type="dcterms:W3CDTF">2013-08-12T21:03:44Z</dcterms:created>
  <dcterms:modified xsi:type="dcterms:W3CDTF">2014-08-13T13:13:34Z</dcterms:modified>
</cp:coreProperties>
</file>